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36576000" cy="41549638"/>
  <p:notesSz cx="6858000" cy="9144000"/>
  <p:defaultTextStyle>
    <a:defPPr>
      <a:defRPr lang="en-US"/>
    </a:defPPr>
    <a:lvl1pPr marL="0" algn="l" defTabSz="3749954" rtl="0" eaLnBrk="1" latinLnBrk="0" hangingPunct="1">
      <a:defRPr sz="7382" kern="1200">
        <a:solidFill>
          <a:schemeClr val="tx1"/>
        </a:solidFill>
        <a:latin typeface="+mn-lt"/>
        <a:ea typeface="+mn-ea"/>
        <a:cs typeface="+mn-cs"/>
      </a:defRPr>
    </a:lvl1pPr>
    <a:lvl2pPr marL="1874977" algn="l" defTabSz="3749954" rtl="0" eaLnBrk="1" latinLnBrk="0" hangingPunct="1">
      <a:defRPr sz="7382" kern="1200">
        <a:solidFill>
          <a:schemeClr val="tx1"/>
        </a:solidFill>
        <a:latin typeface="+mn-lt"/>
        <a:ea typeface="+mn-ea"/>
        <a:cs typeface="+mn-cs"/>
      </a:defRPr>
    </a:lvl2pPr>
    <a:lvl3pPr marL="3749954" algn="l" defTabSz="3749954" rtl="0" eaLnBrk="1" latinLnBrk="0" hangingPunct="1">
      <a:defRPr sz="7382" kern="1200">
        <a:solidFill>
          <a:schemeClr val="tx1"/>
        </a:solidFill>
        <a:latin typeface="+mn-lt"/>
        <a:ea typeface="+mn-ea"/>
        <a:cs typeface="+mn-cs"/>
      </a:defRPr>
    </a:lvl3pPr>
    <a:lvl4pPr marL="5624932" algn="l" defTabSz="3749954" rtl="0" eaLnBrk="1" latinLnBrk="0" hangingPunct="1">
      <a:defRPr sz="7382" kern="1200">
        <a:solidFill>
          <a:schemeClr val="tx1"/>
        </a:solidFill>
        <a:latin typeface="+mn-lt"/>
        <a:ea typeface="+mn-ea"/>
        <a:cs typeface="+mn-cs"/>
      </a:defRPr>
    </a:lvl4pPr>
    <a:lvl5pPr marL="7499909" algn="l" defTabSz="3749954" rtl="0" eaLnBrk="1" latinLnBrk="0" hangingPunct="1">
      <a:defRPr sz="7382" kern="1200">
        <a:solidFill>
          <a:schemeClr val="tx1"/>
        </a:solidFill>
        <a:latin typeface="+mn-lt"/>
        <a:ea typeface="+mn-ea"/>
        <a:cs typeface="+mn-cs"/>
      </a:defRPr>
    </a:lvl5pPr>
    <a:lvl6pPr marL="9374886" algn="l" defTabSz="3749954" rtl="0" eaLnBrk="1" latinLnBrk="0" hangingPunct="1">
      <a:defRPr sz="7382" kern="1200">
        <a:solidFill>
          <a:schemeClr val="tx1"/>
        </a:solidFill>
        <a:latin typeface="+mn-lt"/>
        <a:ea typeface="+mn-ea"/>
        <a:cs typeface="+mn-cs"/>
      </a:defRPr>
    </a:lvl6pPr>
    <a:lvl7pPr marL="11249863" algn="l" defTabSz="3749954" rtl="0" eaLnBrk="1" latinLnBrk="0" hangingPunct="1">
      <a:defRPr sz="7382" kern="1200">
        <a:solidFill>
          <a:schemeClr val="tx1"/>
        </a:solidFill>
        <a:latin typeface="+mn-lt"/>
        <a:ea typeface="+mn-ea"/>
        <a:cs typeface="+mn-cs"/>
      </a:defRPr>
    </a:lvl7pPr>
    <a:lvl8pPr marL="13124840" algn="l" defTabSz="3749954" rtl="0" eaLnBrk="1" latinLnBrk="0" hangingPunct="1">
      <a:defRPr sz="7382" kern="1200">
        <a:solidFill>
          <a:schemeClr val="tx1"/>
        </a:solidFill>
        <a:latin typeface="+mn-lt"/>
        <a:ea typeface="+mn-ea"/>
        <a:cs typeface="+mn-cs"/>
      </a:defRPr>
    </a:lvl8pPr>
    <a:lvl9pPr marL="14999818" algn="l" defTabSz="3749954" rtl="0" eaLnBrk="1" latinLnBrk="0" hangingPunct="1">
      <a:defRPr sz="738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086">
          <p15:clr>
            <a:srgbClr val="A4A3A4"/>
          </p15:clr>
        </p15:guide>
        <p15:guide id="2" pos="115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FA00"/>
    <a:srgbClr val="5E89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43"/>
    <p:restoredTop sz="93730"/>
  </p:normalViewPr>
  <p:slideViewPr>
    <p:cSldViewPr snapToGrid="0" snapToObjects="1">
      <p:cViewPr>
        <p:scale>
          <a:sx n="20" d="100"/>
          <a:sy n="20" d="100"/>
        </p:scale>
        <p:origin x="992" y="144"/>
      </p:cViewPr>
      <p:guideLst>
        <p:guide orient="horz" pos="13086"/>
        <p:guide pos="11520"/>
      </p:guideLst>
    </p:cSldViewPr>
  </p:slideViewPr>
  <p:notesTextViewPr>
    <p:cViewPr>
      <p:scale>
        <a:sx n="1" d="1"/>
        <a:sy n="1" d="1"/>
      </p:scale>
      <p:origin x="0" y="-536"/>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4F7A84-D499-F24C-810C-E986E95941C8}" type="datetimeFigureOut">
              <a:rPr lang="en-US" smtClean="0"/>
              <a:t>7/13/16</a:t>
            </a:fld>
            <a:endParaRPr lang="en-US"/>
          </a:p>
        </p:txBody>
      </p:sp>
      <p:sp>
        <p:nvSpPr>
          <p:cNvPr id="4" name="Slide Image Placeholder 3"/>
          <p:cNvSpPr>
            <a:spLocks noGrp="1" noRot="1" noChangeAspect="1"/>
          </p:cNvSpPr>
          <p:nvPr>
            <p:ph type="sldImg" idx="2"/>
          </p:nvPr>
        </p:nvSpPr>
        <p:spPr>
          <a:xfrm>
            <a:off x="2070100" y="1143000"/>
            <a:ext cx="2717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D8A16D-09D2-164E-8E33-CB25B83E7E6D}" type="slidenum">
              <a:rPr lang="en-US" smtClean="0"/>
              <a:t>‹#›</a:t>
            </a:fld>
            <a:endParaRPr lang="en-US"/>
          </a:p>
        </p:txBody>
      </p:sp>
    </p:spTree>
    <p:extLst>
      <p:ext uri="{BB962C8B-B14F-4D97-AF65-F5344CB8AC3E}">
        <p14:creationId xmlns:p14="http://schemas.microsoft.com/office/powerpoint/2010/main" val="1271459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“junk” items here are the people icons that were added to the graph. These icons represent the flow of people migrating into Arlington County from surrounding areas in 2012, but those values are also represented numerically in the same view. This reveals that, although the number of people coming from DC is more than 13 times the amount of people coming from Prince Georges County, there are only 4 person icons to represent that difference. This misleads the viewer. </a:t>
            </a:r>
            <a:r>
              <a:rPr lang="en-US" sz="1200" kern="1200" smtClean="0">
                <a:solidFill>
                  <a:schemeClr val="tx1"/>
                </a:solidFill>
                <a:effectLst/>
                <a:latin typeface="+mn-lt"/>
                <a:ea typeface="+mn-ea"/>
                <a:cs typeface="+mn-cs"/>
              </a:rPr>
              <a:t>Better options would be to remove the people and make the numbers more prominent, or to have a legend indicating how many people each person icon represents, and have the appropriate number of icons for each region. </a:t>
            </a:r>
            <a:endParaRPr lang="en-US" dirty="0" smtClean="0"/>
          </a:p>
        </p:txBody>
      </p:sp>
      <p:sp>
        <p:nvSpPr>
          <p:cNvPr id="4" name="Slide Number Placeholder 3"/>
          <p:cNvSpPr>
            <a:spLocks noGrp="1"/>
          </p:cNvSpPr>
          <p:nvPr>
            <p:ph type="sldNum" sz="quarter" idx="10"/>
          </p:nvPr>
        </p:nvSpPr>
        <p:spPr/>
        <p:txBody>
          <a:bodyPr/>
          <a:lstStyle/>
          <a:p>
            <a:fld id="{03D8A16D-09D2-164E-8E33-CB25B83E7E6D}" type="slidenum">
              <a:rPr lang="en-US" smtClean="0"/>
              <a:t>1</a:t>
            </a:fld>
            <a:endParaRPr lang="en-US"/>
          </a:p>
        </p:txBody>
      </p:sp>
    </p:spTree>
    <p:extLst>
      <p:ext uri="{BB962C8B-B14F-4D97-AF65-F5344CB8AC3E}">
        <p14:creationId xmlns:p14="http://schemas.microsoft.com/office/powerpoint/2010/main" val="1956537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6799909"/>
            <a:ext cx="31089600" cy="14465430"/>
          </a:xfrm>
        </p:spPr>
        <p:txBody>
          <a:bodyPr anchor="b"/>
          <a:lstStyle>
            <a:lvl1pPr algn="ctr">
              <a:defRPr sz="24000"/>
            </a:lvl1pPr>
          </a:lstStyle>
          <a:p>
            <a:r>
              <a:rPr lang="en-US" smtClean="0"/>
              <a:t>Click to edit Master title style</a:t>
            </a:r>
            <a:endParaRPr lang="en-US" dirty="0"/>
          </a:p>
        </p:txBody>
      </p:sp>
      <p:sp>
        <p:nvSpPr>
          <p:cNvPr id="3" name="Subtitle 2"/>
          <p:cNvSpPr>
            <a:spLocks noGrp="1"/>
          </p:cNvSpPr>
          <p:nvPr>
            <p:ph type="subTitle" idx="1"/>
          </p:nvPr>
        </p:nvSpPr>
        <p:spPr>
          <a:xfrm>
            <a:off x="4572000" y="21823181"/>
            <a:ext cx="27432000" cy="10031542"/>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7/13/16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44227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7/13/16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690270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2212133"/>
            <a:ext cx="7886700" cy="352113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14602" y="2212133"/>
            <a:ext cx="23202900" cy="3521139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7/13/16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461148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7/13/16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846938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10358568"/>
            <a:ext cx="31546800" cy="17283492"/>
          </a:xfrm>
        </p:spPr>
        <p:txBody>
          <a:bodyPr anchor="b"/>
          <a:lstStyle>
            <a:lvl1pPr>
              <a:defRPr sz="24000"/>
            </a:lvl1pPr>
          </a:lstStyle>
          <a:p>
            <a:r>
              <a:rPr lang="en-US" smtClean="0"/>
              <a:t>Click to edit Master title style</a:t>
            </a:r>
            <a:endParaRPr lang="en-US" dirty="0"/>
          </a:p>
        </p:txBody>
      </p:sp>
      <p:sp>
        <p:nvSpPr>
          <p:cNvPr id="3" name="Text Placeholder 2"/>
          <p:cNvSpPr>
            <a:spLocks noGrp="1"/>
          </p:cNvSpPr>
          <p:nvPr>
            <p:ph type="body" idx="1"/>
          </p:nvPr>
        </p:nvSpPr>
        <p:spPr>
          <a:xfrm>
            <a:off x="2495552" y="27805569"/>
            <a:ext cx="31546800" cy="9088980"/>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9D1B2C-7FEC-A643-940A-7934DC981F4F}" type="datetimeFigureOut">
              <a:rPr lang="en-US" smtClean="0"/>
              <a:t>7/13/16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969320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14600" y="11060667"/>
            <a:ext cx="15544800" cy="263628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8516600" y="11060667"/>
            <a:ext cx="15544800" cy="263628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99D1B2C-7FEC-A643-940A-7934DC981F4F}" type="datetimeFigureOut">
              <a:rPr lang="en-US" smtClean="0"/>
              <a:t>7/13/16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52579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212143"/>
            <a:ext cx="31546800" cy="803100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519368" y="10185435"/>
            <a:ext cx="15473360" cy="4991724"/>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4" name="Content Placeholder 3"/>
          <p:cNvSpPr>
            <a:spLocks noGrp="1"/>
          </p:cNvSpPr>
          <p:nvPr>
            <p:ph sz="half" idx="2"/>
          </p:nvPr>
        </p:nvSpPr>
        <p:spPr>
          <a:xfrm>
            <a:off x="2519368" y="15177160"/>
            <a:ext cx="15473360" cy="223233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8516602" y="10185435"/>
            <a:ext cx="15549564" cy="4991724"/>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6" name="Content Placeholder 5"/>
          <p:cNvSpPr>
            <a:spLocks noGrp="1"/>
          </p:cNvSpPr>
          <p:nvPr>
            <p:ph sz="quarter" idx="4"/>
          </p:nvPr>
        </p:nvSpPr>
        <p:spPr>
          <a:xfrm>
            <a:off x="18516602" y="15177160"/>
            <a:ext cx="15549564" cy="223233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9D1B2C-7FEC-A643-940A-7934DC981F4F}" type="datetimeFigureOut">
              <a:rPr lang="en-US" smtClean="0"/>
              <a:t>7/13/16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486215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99D1B2C-7FEC-A643-940A-7934DC981F4F}" type="datetimeFigureOut">
              <a:rPr lang="en-US" smtClean="0"/>
              <a:t>7/13/16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443996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D1B2C-7FEC-A643-940A-7934DC981F4F}" type="datetimeFigureOut">
              <a:rPr lang="en-US" smtClean="0"/>
              <a:t>7/13/16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4214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769976"/>
            <a:ext cx="11796712" cy="9694916"/>
          </a:xfrm>
        </p:spPr>
        <p:txBody>
          <a:bodyPr anchor="b"/>
          <a:lstStyle>
            <a:lvl1pPr>
              <a:defRPr sz="12800"/>
            </a:lvl1pPr>
          </a:lstStyle>
          <a:p>
            <a:r>
              <a:rPr lang="en-US" smtClean="0"/>
              <a:t>Click to edit Master title style</a:t>
            </a:r>
            <a:endParaRPr lang="en-US" dirty="0"/>
          </a:p>
        </p:txBody>
      </p:sp>
      <p:sp>
        <p:nvSpPr>
          <p:cNvPr id="3" name="Content Placeholder 2"/>
          <p:cNvSpPr>
            <a:spLocks noGrp="1"/>
          </p:cNvSpPr>
          <p:nvPr>
            <p:ph idx="1"/>
          </p:nvPr>
        </p:nvSpPr>
        <p:spPr>
          <a:xfrm>
            <a:off x="15549564" y="5982388"/>
            <a:ext cx="18516600" cy="29527173"/>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9364" y="12464892"/>
            <a:ext cx="11796712" cy="23092753"/>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9D1B2C-7FEC-A643-940A-7934DC981F4F}" type="datetimeFigureOut">
              <a:rPr lang="en-US" smtClean="0"/>
              <a:t>7/13/16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3060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769976"/>
            <a:ext cx="11796712" cy="9694916"/>
          </a:xfrm>
        </p:spPr>
        <p:txBody>
          <a:bodyPr anchor="b"/>
          <a:lstStyle>
            <a:lvl1pPr>
              <a:defRPr sz="1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549564" y="5982388"/>
            <a:ext cx="18516600" cy="29527173"/>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19364" y="12464892"/>
            <a:ext cx="11796712" cy="23092753"/>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9D1B2C-7FEC-A643-940A-7934DC981F4F}" type="datetimeFigureOut">
              <a:rPr lang="en-US" smtClean="0"/>
              <a:t>7/13/16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798074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2212143"/>
            <a:ext cx="31546800" cy="8031009"/>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14600" y="11060667"/>
            <a:ext cx="31546800" cy="2636286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514600" y="38510368"/>
            <a:ext cx="8229600" cy="2212134"/>
          </a:xfrm>
          <a:prstGeom prst="rect">
            <a:avLst/>
          </a:prstGeom>
        </p:spPr>
        <p:txBody>
          <a:bodyPr vert="horz" lIns="91440" tIns="45720" rIns="91440" bIns="45720" rtlCol="0" anchor="ctr"/>
          <a:lstStyle>
            <a:lvl1pPr algn="l">
              <a:defRPr sz="4800">
                <a:solidFill>
                  <a:schemeClr val="tx1">
                    <a:tint val="75000"/>
                  </a:schemeClr>
                </a:solidFill>
              </a:defRPr>
            </a:lvl1pPr>
          </a:lstStyle>
          <a:p>
            <a:fld id="{D99D1B2C-7FEC-A643-940A-7934DC981F4F}" type="datetimeFigureOut">
              <a:rPr lang="en-US" smtClean="0"/>
              <a:t>7/13/16</a:t>
            </a:fld>
            <a:endParaRPr lang="en-US"/>
          </a:p>
        </p:txBody>
      </p:sp>
      <p:sp>
        <p:nvSpPr>
          <p:cNvPr id="5" name="Footer Placeholder 4"/>
          <p:cNvSpPr>
            <a:spLocks noGrp="1"/>
          </p:cNvSpPr>
          <p:nvPr>
            <p:ph type="ftr" sz="quarter" idx="3"/>
          </p:nvPr>
        </p:nvSpPr>
        <p:spPr>
          <a:xfrm>
            <a:off x="12115800" y="38510368"/>
            <a:ext cx="12344400" cy="2212134"/>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38510368"/>
            <a:ext cx="8229600" cy="2212134"/>
          </a:xfrm>
          <a:prstGeom prst="rect">
            <a:avLst/>
          </a:prstGeom>
        </p:spPr>
        <p:txBody>
          <a:bodyPr vert="horz" lIns="91440" tIns="45720" rIns="91440" bIns="45720" rtlCol="0" anchor="ctr"/>
          <a:lstStyle>
            <a:lvl1pPr algn="r">
              <a:defRPr sz="4800">
                <a:solidFill>
                  <a:schemeClr val="tx1">
                    <a:tint val="75000"/>
                  </a:schemeClr>
                </a:solidFill>
              </a:defRPr>
            </a:lvl1pPr>
          </a:lstStyle>
          <a:p>
            <a:fld id="{692FF19A-555B-134D-AEFE-81A7C1130558}" type="slidenum">
              <a:rPr lang="en-US" smtClean="0"/>
              <a:t>‹#›</a:t>
            </a:fld>
            <a:endParaRPr lang="en-US"/>
          </a:p>
        </p:txBody>
      </p:sp>
    </p:spTree>
    <p:extLst>
      <p:ext uri="{BB962C8B-B14F-4D97-AF65-F5344CB8AC3E}">
        <p14:creationId xmlns:p14="http://schemas.microsoft.com/office/powerpoint/2010/main" val="16751325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emf"/><Relationship Id="rId5" Type="http://schemas.openxmlformats.org/officeDocument/2006/relationships/image" Target="../media/image4.png"/><Relationship Id="rId6" Type="http://schemas.openxmlformats.org/officeDocument/2006/relationships/image" Target="../media/image5.tiff"/><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stretch>
            <a:fillRect/>
          </a:stretch>
        </p:blipFill>
        <p:spPr>
          <a:xfrm>
            <a:off x="-1" y="11793720"/>
            <a:ext cx="14370779" cy="144834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623" y="957385"/>
            <a:ext cx="8712200" cy="3530600"/>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15" y="26277212"/>
            <a:ext cx="14370779" cy="16601183"/>
          </a:xfrm>
          <a:prstGeom prst="rect">
            <a:avLst/>
          </a:prstGeom>
        </p:spPr>
      </p:pic>
      <p:pic>
        <p:nvPicPr>
          <p:cNvPr id="40" name="Picture 39"/>
          <p:cNvPicPr>
            <a:picLocks noChangeAspect="1"/>
          </p:cNvPicPr>
          <p:nvPr/>
        </p:nvPicPr>
        <p:blipFill>
          <a:blip r:embed="rId6"/>
          <a:stretch>
            <a:fillRect/>
          </a:stretch>
        </p:blipFill>
        <p:spPr>
          <a:xfrm>
            <a:off x="924267" y="23730697"/>
            <a:ext cx="12767773" cy="68095"/>
          </a:xfrm>
          <a:prstGeom prst="rect">
            <a:avLst/>
          </a:prstGeom>
        </p:spPr>
      </p:pic>
      <p:sp>
        <p:nvSpPr>
          <p:cNvPr id="8" name="TextBox 7"/>
          <p:cNvSpPr txBox="1"/>
          <p:nvPr/>
        </p:nvSpPr>
        <p:spPr>
          <a:xfrm>
            <a:off x="10679516" y="1467842"/>
            <a:ext cx="25323176" cy="3631763"/>
          </a:xfrm>
          <a:prstGeom prst="rect">
            <a:avLst/>
          </a:prstGeom>
          <a:noFill/>
        </p:spPr>
        <p:txBody>
          <a:bodyPr wrap="square" rtlCol="0">
            <a:spAutoFit/>
          </a:bodyPr>
          <a:lstStyle/>
          <a:p>
            <a:pPr algn="ctr"/>
            <a:r>
              <a:rPr lang="en-US" sz="11500" dirty="0" smtClean="0">
                <a:latin typeface="Raleway Medium"/>
                <a:ea typeface="Blanch Caps" charset="0"/>
                <a:cs typeface="Raleway Medium"/>
              </a:rPr>
              <a:t>CRITERIA FOR AN EXCELLENT OPEN DATA PORTAL</a:t>
            </a:r>
            <a:endParaRPr lang="en-US" sz="11500" dirty="0">
              <a:latin typeface="Raleway Medium"/>
              <a:ea typeface="Blanch Caps" charset="0"/>
              <a:cs typeface="Raleway Medium"/>
            </a:endParaRPr>
          </a:p>
        </p:txBody>
      </p:sp>
      <p:sp>
        <p:nvSpPr>
          <p:cNvPr id="9" name="TextBox 8"/>
          <p:cNvSpPr txBox="1"/>
          <p:nvPr/>
        </p:nvSpPr>
        <p:spPr>
          <a:xfrm>
            <a:off x="1242319" y="5326907"/>
            <a:ext cx="33589593" cy="769441"/>
          </a:xfrm>
          <a:prstGeom prst="rect">
            <a:avLst/>
          </a:prstGeom>
          <a:noFill/>
        </p:spPr>
        <p:txBody>
          <a:bodyPr wrap="square" rtlCol="0">
            <a:spAutoFit/>
          </a:bodyPr>
          <a:lstStyle/>
          <a:p>
            <a:pPr algn="ctr"/>
            <a:r>
              <a:rPr lang="en-US" sz="4400" dirty="0" smtClean="0">
                <a:solidFill>
                  <a:schemeClr val="bg2">
                    <a:lumMod val="50000"/>
                  </a:schemeClr>
                </a:solidFill>
                <a:latin typeface="Raleway" charset="0"/>
                <a:ea typeface="Raleway" charset="0"/>
                <a:cs typeface="Raleway" charset="0"/>
              </a:rPr>
              <a:t>Mark Almanza, Madison Arnsbarger, Jessica Flynn, Millicent Grant, Adrienne Rogers, William Sandholtz, Emily Stark, Samantha Tyner</a:t>
            </a:r>
            <a:endParaRPr lang="en-US" sz="4400" dirty="0" smtClean="0">
              <a:solidFill>
                <a:schemeClr val="bg2">
                  <a:lumMod val="50000"/>
                </a:schemeClr>
              </a:solidFill>
              <a:latin typeface="Raleway" charset="0"/>
              <a:ea typeface="Raleway" charset="0"/>
              <a:cs typeface="Raleway" charset="0"/>
            </a:endParaRPr>
          </a:p>
        </p:txBody>
      </p:sp>
      <p:sp>
        <p:nvSpPr>
          <p:cNvPr id="2" name="TextBox 1"/>
          <p:cNvSpPr txBox="1"/>
          <p:nvPr/>
        </p:nvSpPr>
        <p:spPr>
          <a:xfrm>
            <a:off x="989623" y="6567447"/>
            <a:ext cx="33842289" cy="4431983"/>
          </a:xfrm>
          <a:prstGeom prst="rect">
            <a:avLst/>
          </a:prstGeom>
          <a:solidFill>
            <a:srgbClr val="5E89B4">
              <a:alpha val="20000"/>
            </a:srgbClr>
          </a:solidFill>
        </p:spPr>
        <p:txBody>
          <a:bodyPr wrap="square" lIns="182880" tIns="182880" rIns="182880" bIns="182880" rtlCol="0">
            <a:spAutoFit/>
          </a:bodyPr>
          <a:lstStyle/>
          <a:p>
            <a:r>
              <a:rPr lang="en-US" sz="4400" dirty="0"/>
              <a:t>“Open Data,” which is any publicly available information, has become increasingly popular since the 1990’s, and became especially relevant with President Obama’s emphasis on the importance of open data for “transparency, participation and collaboration” in </a:t>
            </a:r>
            <a:r>
              <a:rPr lang="en-US" sz="4400" dirty="0" smtClean="0"/>
              <a:t>2016. </a:t>
            </a:r>
            <a:r>
              <a:rPr lang="en-US" sz="4400" dirty="0"/>
              <a:t>Open data has the potential to improve government efficiency, advance local businesses, and facilitate more frequent and deeper use of government </a:t>
            </a:r>
            <a:r>
              <a:rPr lang="en-US" sz="4400" dirty="0" smtClean="0"/>
              <a:t>data. </a:t>
            </a:r>
            <a:r>
              <a:rPr lang="en-US" sz="4400" dirty="0"/>
              <a:t>For these reasons, Arlington County asked students in the Data Science for the Public Good Program (DSPG) at </a:t>
            </a:r>
            <a:r>
              <a:rPr lang="en-US" sz="4400" dirty="0" smtClean="0"/>
              <a:t>SDAL </a:t>
            </a:r>
            <a:r>
              <a:rPr lang="en-US" sz="4400" dirty="0"/>
              <a:t>for feedback regarding their newly-released Open Data Portal</a:t>
            </a:r>
            <a:r>
              <a:rPr lang="en-US" sz="4400" dirty="0" smtClean="0"/>
              <a:t>.  Ultimately</a:t>
            </a:r>
            <a:r>
              <a:rPr lang="en-US" sz="4400" dirty="0"/>
              <a:t>, the students developed a set of criteria extendable to all open data portals to aid in the evolution and improvement of general Open Data Portal standards. </a:t>
            </a:r>
          </a:p>
        </p:txBody>
      </p:sp>
      <p:sp>
        <p:nvSpPr>
          <p:cNvPr id="4" name="Rectangle 3"/>
          <p:cNvSpPr/>
          <p:nvPr/>
        </p:nvSpPr>
        <p:spPr>
          <a:xfrm>
            <a:off x="18088266" y="20159850"/>
            <a:ext cx="399468" cy="1228350"/>
          </a:xfrm>
          <a:prstGeom prst="rect">
            <a:avLst/>
          </a:prstGeom>
        </p:spPr>
        <p:txBody>
          <a:bodyPr wrap="none">
            <a:spAutoFit/>
          </a:bodyPr>
          <a:lstStyle/>
          <a:p>
            <a:r>
              <a:rPr lang="sk-SK" dirty="0"/>
              <a:t> </a:t>
            </a:r>
            <a:endParaRPr lang="en-US" dirty="0"/>
          </a:p>
        </p:txBody>
      </p:sp>
      <p:sp>
        <p:nvSpPr>
          <p:cNvPr id="5" name="Rectangle 4"/>
          <p:cNvSpPr/>
          <p:nvPr/>
        </p:nvSpPr>
        <p:spPr>
          <a:xfrm>
            <a:off x="18088266" y="20159850"/>
            <a:ext cx="399468" cy="1228350"/>
          </a:xfrm>
          <a:prstGeom prst="rect">
            <a:avLst/>
          </a:prstGeom>
        </p:spPr>
        <p:txBody>
          <a:bodyPr wrap="none">
            <a:spAutoFit/>
          </a:bodyPr>
          <a:lstStyle/>
          <a:p>
            <a:r>
              <a:rPr lang="sk-SK" dirty="0"/>
              <a:t> </a:t>
            </a:r>
            <a:endParaRPr lang="en-US" dirty="0"/>
          </a:p>
        </p:txBody>
      </p:sp>
      <p:sp>
        <p:nvSpPr>
          <p:cNvPr id="6" name="Rectangle 5"/>
          <p:cNvSpPr/>
          <p:nvPr/>
        </p:nvSpPr>
        <p:spPr>
          <a:xfrm>
            <a:off x="18088266" y="20159850"/>
            <a:ext cx="399468" cy="1228350"/>
          </a:xfrm>
          <a:prstGeom prst="rect">
            <a:avLst/>
          </a:prstGeom>
        </p:spPr>
        <p:txBody>
          <a:bodyPr wrap="none">
            <a:spAutoFit/>
          </a:bodyPr>
          <a:lstStyle/>
          <a:p>
            <a:r>
              <a:rPr lang="sk-SK" dirty="0"/>
              <a:t>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8857830"/>
              </p:ext>
            </p:extLst>
          </p:nvPr>
        </p:nvGraphicFramePr>
        <p:xfrm>
          <a:off x="16015568" y="18920757"/>
          <a:ext cx="17586035" cy="4809940"/>
        </p:xfrm>
        <a:graphic>
          <a:graphicData uri="http://schemas.openxmlformats.org/drawingml/2006/table">
            <a:tbl>
              <a:tblPr/>
              <a:tblGrid>
                <a:gridCol w="2895601"/>
                <a:gridCol w="1879600"/>
                <a:gridCol w="4064000"/>
                <a:gridCol w="3048000"/>
                <a:gridCol w="2946400"/>
                <a:gridCol w="2752434"/>
              </a:tblGrid>
              <a:tr h="1226969">
                <a:tc>
                  <a:txBody>
                    <a:bodyPr/>
                    <a:lstStyle/>
                    <a:p>
                      <a:pPr algn="ctr" rtl="0" fontAlgn="t">
                        <a:spcBef>
                          <a:spcPts val="0"/>
                        </a:spcBef>
                        <a:spcAft>
                          <a:spcPts val="0"/>
                        </a:spcAft>
                      </a:pPr>
                      <a:r>
                        <a:rPr lang="en-US" sz="4400" b="1" i="0" u="none" strike="noStrike" dirty="0">
                          <a:solidFill>
                            <a:srgbClr val="000000"/>
                          </a:solidFill>
                          <a:effectLst/>
                          <a:latin typeface="Arial Narrow" charset="0"/>
                        </a:rPr>
                        <a:t>Name</a:t>
                      </a:r>
                      <a:endParaRPr lang="en-US" sz="4400" b="1" dirty="0">
                        <a:effectLst/>
                      </a:endParaRPr>
                    </a:p>
                  </a:txBody>
                  <a:tcPr marT="91440" marB="91440" anchor="ctr">
                    <a:lnL w="12700" cap="flat" cmpd="sng" algn="ctr">
                      <a:solidFill>
                        <a:schemeClr val="tx1"/>
                      </a:solidFill>
                      <a:prstDash val="solid"/>
                      <a:round/>
                      <a:headEnd type="none" w="med" len="med"/>
                      <a:tailEnd type="none" w="med" len="med"/>
                    </a:lnL>
                    <a:lnR w="12700" cap="flat" cmpd="sng" algn="ctr">
                      <a:solidFill>
                        <a:srgbClr val="5E89B4"/>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5E89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en-US" sz="4400" b="1" i="0" u="none" strike="noStrike" dirty="0">
                          <a:solidFill>
                            <a:srgbClr val="000000"/>
                          </a:solidFill>
                          <a:effectLst/>
                          <a:latin typeface="Arial Narrow" charset="0"/>
                        </a:rPr>
                        <a:t>Sex</a:t>
                      </a:r>
                      <a:endParaRPr lang="en-US" sz="4400" b="1" dirty="0">
                        <a:effectLst/>
                      </a:endParaRPr>
                    </a:p>
                  </a:txBody>
                  <a:tcPr marT="91440" marB="91440" anchor="ctr">
                    <a:lnL w="12700" cap="flat" cmpd="sng" algn="ctr">
                      <a:solidFill>
                        <a:srgbClr val="5E89B4"/>
                      </a:solidFill>
                      <a:prstDash val="solid"/>
                      <a:round/>
                      <a:headEnd type="none" w="med" len="med"/>
                      <a:tailEnd type="none" w="med" len="med"/>
                    </a:lnL>
                    <a:lnR w="12700" cap="flat" cmpd="sng" algn="ctr">
                      <a:solidFill>
                        <a:srgbClr val="5E89B4"/>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5E89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en-US" sz="4400" b="1" i="0" u="none" strike="noStrike" dirty="0">
                          <a:solidFill>
                            <a:srgbClr val="000000"/>
                          </a:solidFill>
                          <a:effectLst/>
                          <a:latin typeface="Arial Narrow" charset="0"/>
                        </a:rPr>
                        <a:t>Date of Birth</a:t>
                      </a:r>
                      <a:endParaRPr lang="en-US" sz="4400" b="1" dirty="0">
                        <a:effectLst/>
                      </a:endParaRPr>
                    </a:p>
                  </a:txBody>
                  <a:tcPr marT="91440" marB="91440" anchor="ctr">
                    <a:lnL w="12700" cap="flat" cmpd="sng" algn="ctr">
                      <a:solidFill>
                        <a:srgbClr val="5E89B4"/>
                      </a:solidFill>
                      <a:prstDash val="solid"/>
                      <a:round/>
                      <a:headEnd type="none" w="med" len="med"/>
                      <a:tailEnd type="none" w="med" len="med"/>
                    </a:lnL>
                    <a:lnR w="12700" cap="flat" cmpd="sng" algn="ctr">
                      <a:solidFill>
                        <a:srgbClr val="5E89B4"/>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5E89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en-US" sz="4400" b="1" i="0" u="none" strike="noStrike" dirty="0">
                          <a:solidFill>
                            <a:srgbClr val="000000"/>
                          </a:solidFill>
                          <a:effectLst/>
                          <a:latin typeface="Arial Narrow" charset="0"/>
                        </a:rPr>
                        <a:t>Height (in)</a:t>
                      </a:r>
                      <a:endParaRPr lang="en-US" sz="4400" b="1" dirty="0">
                        <a:effectLst/>
                      </a:endParaRPr>
                    </a:p>
                  </a:txBody>
                  <a:tcPr marT="91440" marB="91440" anchor="ctr">
                    <a:lnL w="12700" cap="flat" cmpd="sng" algn="ctr">
                      <a:solidFill>
                        <a:srgbClr val="5E89B4"/>
                      </a:solidFill>
                      <a:prstDash val="solid"/>
                      <a:round/>
                      <a:headEnd type="none" w="med" len="med"/>
                      <a:tailEnd type="none" w="med" len="med"/>
                    </a:lnL>
                    <a:lnR w="12700" cap="flat" cmpd="sng" algn="ctr">
                      <a:solidFill>
                        <a:srgbClr val="5E89B4"/>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5E89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en-US" sz="4400" b="1" i="0" u="none" strike="noStrike" dirty="0">
                          <a:solidFill>
                            <a:srgbClr val="000000"/>
                          </a:solidFill>
                          <a:effectLst/>
                          <a:latin typeface="Arial Narrow" charset="0"/>
                        </a:rPr>
                        <a:t>Start Year</a:t>
                      </a:r>
                      <a:endParaRPr lang="en-US" sz="4400" b="1" dirty="0">
                        <a:effectLst/>
                      </a:endParaRPr>
                    </a:p>
                  </a:txBody>
                  <a:tcPr marT="91440" marB="91440" anchor="ctr">
                    <a:lnL w="12700" cap="flat" cmpd="sng" algn="ctr">
                      <a:solidFill>
                        <a:srgbClr val="5E89B4"/>
                      </a:solidFill>
                      <a:prstDash val="solid"/>
                      <a:round/>
                      <a:headEnd type="none" w="med" len="med"/>
                      <a:tailEnd type="none" w="med" len="med"/>
                    </a:lnL>
                    <a:lnR w="12700" cap="flat" cmpd="sng" algn="ctr">
                      <a:solidFill>
                        <a:srgbClr val="5E89B4"/>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5E89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en-US" sz="4400" b="1" i="0" u="none" strike="noStrike" dirty="0">
                          <a:solidFill>
                            <a:srgbClr val="000000"/>
                          </a:solidFill>
                          <a:effectLst/>
                          <a:latin typeface="Arial Narrow" charset="0"/>
                        </a:rPr>
                        <a:t>End Year</a:t>
                      </a:r>
                      <a:endParaRPr lang="en-US" sz="4400" b="1" dirty="0">
                        <a:effectLst/>
                      </a:endParaRPr>
                    </a:p>
                  </a:txBody>
                  <a:tcPr marT="91440" marB="91440" anchor="ctr">
                    <a:lnL w="12700" cap="flat" cmpd="sng" algn="ctr">
                      <a:solidFill>
                        <a:srgbClr val="5E89B4"/>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5E89B4"/>
                      </a:solidFill>
                      <a:prstDash val="solid"/>
                      <a:round/>
                      <a:headEnd type="none" w="med" len="med"/>
                      <a:tailEnd type="none" w="med" len="med"/>
                    </a:lnB>
                    <a:lnTlToBr w="12700" cmpd="sng">
                      <a:noFill/>
                      <a:prstDash val="solid"/>
                    </a:lnTlToBr>
                    <a:lnBlToTr w="12700" cmpd="sng">
                      <a:noFill/>
                      <a:prstDash val="solid"/>
                    </a:lnBlToTr>
                    <a:noFill/>
                  </a:tcPr>
                </a:tc>
              </a:tr>
              <a:tr h="1022651">
                <a:tc>
                  <a:txBody>
                    <a:bodyPr/>
                    <a:lstStyle/>
                    <a:p>
                      <a:pPr algn="ctr" rtl="0" fontAlgn="t">
                        <a:spcBef>
                          <a:spcPts val="0"/>
                        </a:spcBef>
                        <a:spcAft>
                          <a:spcPts val="0"/>
                        </a:spcAft>
                      </a:pPr>
                      <a:r>
                        <a:rPr lang="en-US" sz="4400" b="0" i="0" u="none" strike="noStrike">
                          <a:solidFill>
                            <a:srgbClr val="000000"/>
                          </a:solidFill>
                          <a:effectLst/>
                          <a:latin typeface="Arial Narrow" charset="0"/>
                        </a:rPr>
                        <a:t>Amanda</a:t>
                      </a:r>
                      <a:endParaRPr lang="en-US" sz="4400">
                        <a:effectLst/>
                      </a:endParaRPr>
                    </a:p>
                  </a:txBody>
                  <a:tcPr marT="91440" marB="91440" anchor="ctr">
                    <a:lnL w="12700" cap="flat" cmpd="sng" algn="ctr">
                      <a:solidFill>
                        <a:schemeClr val="tx1"/>
                      </a:solidFill>
                      <a:prstDash val="solid"/>
                      <a:round/>
                      <a:headEnd type="none" w="med" len="med"/>
                      <a:tailEnd type="none" w="med" len="med"/>
                    </a:lnL>
                    <a:lnR w="12700" cap="flat" cmpd="sng" algn="ctr">
                      <a:solidFill>
                        <a:srgbClr val="5E89B4"/>
                      </a:solidFill>
                      <a:prstDash val="solid"/>
                      <a:round/>
                      <a:headEnd type="none" w="med" len="med"/>
                      <a:tailEnd type="none" w="med" len="med"/>
                    </a:lnR>
                    <a:lnT w="12700" cap="flat" cmpd="sng" algn="ctr">
                      <a:solidFill>
                        <a:srgbClr val="5E89B4"/>
                      </a:solidFill>
                      <a:prstDash val="solid"/>
                      <a:round/>
                      <a:headEnd type="none" w="med" len="med"/>
                      <a:tailEnd type="none" w="med" len="med"/>
                    </a:lnT>
                    <a:lnB w="12700" cap="flat" cmpd="sng" algn="ctr">
                      <a:solidFill>
                        <a:srgbClr val="5E89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en-US" sz="4400" b="0" i="0" u="none" strike="noStrike" dirty="0">
                          <a:solidFill>
                            <a:srgbClr val="000000"/>
                          </a:solidFill>
                          <a:effectLst/>
                          <a:latin typeface="Arial Narrow" charset="0"/>
                        </a:rPr>
                        <a:t>F</a:t>
                      </a:r>
                      <a:endParaRPr lang="en-US" sz="4400" dirty="0">
                        <a:effectLst/>
                      </a:endParaRPr>
                    </a:p>
                  </a:txBody>
                  <a:tcPr marT="91440" marB="91440" anchor="ctr">
                    <a:lnL w="12700" cap="flat" cmpd="sng" algn="ctr">
                      <a:solidFill>
                        <a:srgbClr val="5E89B4"/>
                      </a:solidFill>
                      <a:prstDash val="solid"/>
                      <a:round/>
                      <a:headEnd type="none" w="med" len="med"/>
                      <a:tailEnd type="none" w="med" len="med"/>
                    </a:lnL>
                    <a:lnR w="12700" cap="flat" cmpd="sng" algn="ctr">
                      <a:solidFill>
                        <a:srgbClr val="5E89B4"/>
                      </a:solidFill>
                      <a:prstDash val="solid"/>
                      <a:round/>
                      <a:headEnd type="none" w="med" len="med"/>
                      <a:tailEnd type="none" w="med" len="med"/>
                    </a:lnR>
                    <a:lnT w="12700" cap="flat" cmpd="sng" algn="ctr">
                      <a:solidFill>
                        <a:srgbClr val="5E89B4"/>
                      </a:solidFill>
                      <a:prstDash val="solid"/>
                      <a:round/>
                      <a:headEnd type="none" w="med" len="med"/>
                      <a:tailEnd type="none" w="med" len="med"/>
                    </a:lnT>
                    <a:lnB w="12700" cap="flat" cmpd="sng" algn="ctr">
                      <a:solidFill>
                        <a:srgbClr val="5E89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bg-BG" sz="4400" b="0" i="0" u="none" strike="noStrike" dirty="0">
                          <a:solidFill>
                            <a:srgbClr val="000000"/>
                          </a:solidFill>
                          <a:effectLst/>
                          <a:latin typeface="Arial Narrow" charset="0"/>
                        </a:rPr>
                        <a:t>03/07/1968</a:t>
                      </a:r>
                      <a:endParaRPr lang="bg-BG" sz="4400" dirty="0">
                        <a:effectLst/>
                      </a:endParaRPr>
                    </a:p>
                  </a:txBody>
                  <a:tcPr marT="91440" marB="91440" anchor="ctr">
                    <a:lnL w="12700" cap="flat" cmpd="sng" algn="ctr">
                      <a:solidFill>
                        <a:srgbClr val="5E89B4"/>
                      </a:solidFill>
                      <a:prstDash val="solid"/>
                      <a:round/>
                      <a:headEnd type="none" w="med" len="med"/>
                      <a:tailEnd type="none" w="med" len="med"/>
                    </a:lnL>
                    <a:lnR w="12700" cap="flat" cmpd="sng" algn="ctr">
                      <a:solidFill>
                        <a:srgbClr val="5E89B4"/>
                      </a:solidFill>
                      <a:prstDash val="solid"/>
                      <a:round/>
                      <a:headEnd type="none" w="med" len="med"/>
                      <a:tailEnd type="none" w="med" len="med"/>
                    </a:lnR>
                    <a:lnT w="12700" cap="flat" cmpd="sng" algn="ctr">
                      <a:solidFill>
                        <a:srgbClr val="5E89B4"/>
                      </a:solidFill>
                      <a:prstDash val="solid"/>
                      <a:round/>
                      <a:headEnd type="none" w="med" len="med"/>
                      <a:tailEnd type="none" w="med" len="med"/>
                    </a:lnT>
                    <a:lnB w="12700" cap="flat" cmpd="sng" algn="ctr">
                      <a:solidFill>
                        <a:srgbClr val="5E89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is-IS" sz="4400" b="0" i="0" u="none" strike="noStrike">
                          <a:solidFill>
                            <a:srgbClr val="000000"/>
                          </a:solidFill>
                          <a:effectLst/>
                          <a:latin typeface="Arial Narrow" charset="0"/>
                        </a:rPr>
                        <a:t>66</a:t>
                      </a:r>
                      <a:endParaRPr lang="is-IS" sz="4400">
                        <a:effectLst/>
                      </a:endParaRPr>
                    </a:p>
                  </a:txBody>
                  <a:tcPr marT="91440" marB="91440" anchor="ctr">
                    <a:lnL w="12700" cap="flat" cmpd="sng" algn="ctr">
                      <a:solidFill>
                        <a:srgbClr val="5E89B4"/>
                      </a:solidFill>
                      <a:prstDash val="solid"/>
                      <a:round/>
                      <a:headEnd type="none" w="med" len="med"/>
                      <a:tailEnd type="none" w="med" len="med"/>
                    </a:lnL>
                    <a:lnR w="12700" cap="flat" cmpd="sng" algn="ctr">
                      <a:solidFill>
                        <a:srgbClr val="5E89B4"/>
                      </a:solidFill>
                      <a:prstDash val="solid"/>
                      <a:round/>
                      <a:headEnd type="none" w="med" len="med"/>
                      <a:tailEnd type="none" w="med" len="med"/>
                    </a:lnR>
                    <a:lnT w="12700" cap="flat" cmpd="sng" algn="ctr">
                      <a:solidFill>
                        <a:srgbClr val="5E89B4"/>
                      </a:solidFill>
                      <a:prstDash val="solid"/>
                      <a:round/>
                      <a:headEnd type="none" w="med" len="med"/>
                      <a:tailEnd type="none" w="med" len="med"/>
                    </a:lnT>
                    <a:lnB w="12700" cap="flat" cmpd="sng" algn="ctr">
                      <a:solidFill>
                        <a:srgbClr val="5E89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en-US" sz="4400" b="0" i="0" u="none" strike="noStrike">
                          <a:solidFill>
                            <a:srgbClr val="000000"/>
                          </a:solidFill>
                          <a:effectLst/>
                          <a:latin typeface="Arial Narrow" charset="0"/>
                        </a:rPr>
                        <a:t>1990</a:t>
                      </a:r>
                      <a:endParaRPr lang="en-US" sz="4400">
                        <a:effectLst/>
                      </a:endParaRPr>
                    </a:p>
                  </a:txBody>
                  <a:tcPr marT="91440" marB="91440" anchor="ctr">
                    <a:lnL w="12700" cap="flat" cmpd="sng" algn="ctr">
                      <a:solidFill>
                        <a:srgbClr val="5E89B4"/>
                      </a:solidFill>
                      <a:prstDash val="solid"/>
                      <a:round/>
                      <a:headEnd type="none" w="med" len="med"/>
                      <a:tailEnd type="none" w="med" len="med"/>
                    </a:lnL>
                    <a:lnR w="12700" cap="flat" cmpd="sng" algn="ctr">
                      <a:solidFill>
                        <a:srgbClr val="5E89B4"/>
                      </a:solidFill>
                      <a:prstDash val="solid"/>
                      <a:round/>
                      <a:headEnd type="none" w="med" len="med"/>
                      <a:tailEnd type="none" w="med" len="med"/>
                    </a:lnR>
                    <a:lnT w="12700" cap="flat" cmpd="sng" algn="ctr">
                      <a:solidFill>
                        <a:srgbClr val="5E89B4"/>
                      </a:solidFill>
                      <a:prstDash val="solid"/>
                      <a:round/>
                      <a:headEnd type="none" w="med" len="med"/>
                      <a:tailEnd type="none" w="med" len="med"/>
                    </a:lnT>
                    <a:lnB w="12700" cap="flat" cmpd="sng" algn="ctr">
                      <a:solidFill>
                        <a:srgbClr val="5E89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en-US" sz="4400" b="0" i="0" u="none" strike="noStrike" dirty="0">
                          <a:solidFill>
                            <a:srgbClr val="000000"/>
                          </a:solidFill>
                          <a:effectLst/>
                          <a:latin typeface="Arial Narrow" charset="0"/>
                        </a:rPr>
                        <a:t>1996</a:t>
                      </a:r>
                      <a:endParaRPr lang="en-US" sz="4400" dirty="0">
                        <a:effectLst/>
                      </a:endParaRPr>
                    </a:p>
                  </a:txBody>
                  <a:tcPr marT="91440" marB="91440" anchor="ctr">
                    <a:lnL w="12700" cap="flat" cmpd="sng" algn="ctr">
                      <a:solidFill>
                        <a:srgbClr val="5E89B4"/>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5E89B4"/>
                      </a:solidFill>
                      <a:prstDash val="solid"/>
                      <a:round/>
                      <a:headEnd type="none" w="med" len="med"/>
                      <a:tailEnd type="none" w="med" len="med"/>
                    </a:lnT>
                    <a:lnB w="12700" cap="flat" cmpd="sng" algn="ctr">
                      <a:solidFill>
                        <a:srgbClr val="5E89B4"/>
                      </a:solidFill>
                      <a:prstDash val="solid"/>
                      <a:round/>
                      <a:headEnd type="none" w="med" len="med"/>
                      <a:tailEnd type="none" w="med" len="med"/>
                    </a:lnB>
                    <a:lnTlToBr w="12700" cmpd="sng">
                      <a:noFill/>
                      <a:prstDash val="solid"/>
                    </a:lnTlToBr>
                    <a:lnBlToTr w="12700" cmpd="sng">
                      <a:noFill/>
                      <a:prstDash val="solid"/>
                    </a:lnBlToTr>
                    <a:noFill/>
                  </a:tcPr>
                </a:tc>
              </a:tr>
              <a:tr h="785124">
                <a:tc>
                  <a:txBody>
                    <a:bodyPr/>
                    <a:lstStyle/>
                    <a:p>
                      <a:pPr algn="ctr" rtl="0" fontAlgn="t">
                        <a:spcBef>
                          <a:spcPts val="0"/>
                        </a:spcBef>
                        <a:spcAft>
                          <a:spcPts val="0"/>
                        </a:spcAft>
                      </a:pPr>
                      <a:r>
                        <a:rPr lang="en-US" sz="4400" b="0" i="0" u="none" strike="noStrike" dirty="0">
                          <a:solidFill>
                            <a:srgbClr val="000000"/>
                          </a:solidFill>
                          <a:effectLst/>
                          <a:latin typeface="Arial Narrow" charset="0"/>
                        </a:rPr>
                        <a:t>Bradley</a:t>
                      </a:r>
                      <a:endParaRPr lang="en-US" sz="4400" dirty="0">
                        <a:effectLst/>
                      </a:endParaRPr>
                    </a:p>
                  </a:txBody>
                  <a:tcPr marT="91440" marB="91440" anchor="ctr">
                    <a:lnL w="12700" cap="flat" cmpd="sng" algn="ctr">
                      <a:solidFill>
                        <a:schemeClr val="tx1"/>
                      </a:solidFill>
                      <a:prstDash val="solid"/>
                      <a:round/>
                      <a:headEnd type="none" w="med" len="med"/>
                      <a:tailEnd type="none" w="med" len="med"/>
                    </a:lnL>
                    <a:lnR w="12700" cap="flat" cmpd="sng" algn="ctr">
                      <a:solidFill>
                        <a:srgbClr val="5E89B4"/>
                      </a:solidFill>
                      <a:prstDash val="solid"/>
                      <a:round/>
                      <a:headEnd type="none" w="med" len="med"/>
                      <a:tailEnd type="none" w="med" len="med"/>
                    </a:lnR>
                    <a:lnT w="12700" cap="flat" cmpd="sng" algn="ctr">
                      <a:solidFill>
                        <a:srgbClr val="5E89B4"/>
                      </a:solidFill>
                      <a:prstDash val="solid"/>
                      <a:round/>
                      <a:headEnd type="none" w="med" len="med"/>
                      <a:tailEnd type="none" w="med" len="med"/>
                    </a:lnT>
                    <a:lnB w="12700" cap="flat" cmpd="sng" algn="ctr">
                      <a:solidFill>
                        <a:srgbClr val="5E89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en-US" sz="4400" b="0" i="0" u="none" strike="noStrike">
                          <a:solidFill>
                            <a:srgbClr val="000000"/>
                          </a:solidFill>
                          <a:effectLst/>
                          <a:latin typeface="Arial Narrow" charset="0"/>
                        </a:rPr>
                        <a:t>M</a:t>
                      </a:r>
                      <a:endParaRPr lang="en-US" sz="4400">
                        <a:effectLst/>
                      </a:endParaRPr>
                    </a:p>
                  </a:txBody>
                  <a:tcPr marT="91440" marB="91440" anchor="ctr">
                    <a:lnL w="12700" cap="flat" cmpd="sng" algn="ctr">
                      <a:solidFill>
                        <a:srgbClr val="5E89B4"/>
                      </a:solidFill>
                      <a:prstDash val="solid"/>
                      <a:round/>
                      <a:headEnd type="none" w="med" len="med"/>
                      <a:tailEnd type="none" w="med" len="med"/>
                    </a:lnL>
                    <a:lnR w="12700" cap="flat" cmpd="sng" algn="ctr">
                      <a:solidFill>
                        <a:srgbClr val="5E89B4"/>
                      </a:solidFill>
                      <a:prstDash val="solid"/>
                      <a:round/>
                      <a:headEnd type="none" w="med" len="med"/>
                      <a:tailEnd type="none" w="med" len="med"/>
                    </a:lnR>
                    <a:lnT w="12700" cap="flat" cmpd="sng" algn="ctr">
                      <a:solidFill>
                        <a:srgbClr val="5E89B4"/>
                      </a:solidFill>
                      <a:prstDash val="solid"/>
                      <a:round/>
                      <a:headEnd type="none" w="med" len="med"/>
                      <a:tailEnd type="none" w="med" len="med"/>
                    </a:lnT>
                    <a:lnB w="12700" cap="flat" cmpd="sng" algn="ctr">
                      <a:solidFill>
                        <a:srgbClr val="5E89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is-IS" sz="4400" b="0" i="0" u="none" strike="noStrike" dirty="0">
                          <a:solidFill>
                            <a:srgbClr val="000000"/>
                          </a:solidFill>
                          <a:effectLst/>
                          <a:latin typeface="Arial Narrow" charset="0"/>
                        </a:rPr>
                        <a:t>11/05/1971</a:t>
                      </a:r>
                      <a:endParaRPr lang="is-IS" sz="4400" dirty="0">
                        <a:effectLst/>
                      </a:endParaRPr>
                    </a:p>
                  </a:txBody>
                  <a:tcPr marT="91440" marB="91440" anchor="ctr">
                    <a:lnL w="12700" cap="flat" cmpd="sng" algn="ctr">
                      <a:solidFill>
                        <a:srgbClr val="5E89B4"/>
                      </a:solidFill>
                      <a:prstDash val="solid"/>
                      <a:round/>
                      <a:headEnd type="none" w="med" len="med"/>
                      <a:tailEnd type="none" w="med" len="med"/>
                    </a:lnL>
                    <a:lnR w="12700" cap="flat" cmpd="sng" algn="ctr">
                      <a:solidFill>
                        <a:srgbClr val="5E89B4"/>
                      </a:solidFill>
                      <a:prstDash val="solid"/>
                      <a:round/>
                      <a:headEnd type="none" w="med" len="med"/>
                      <a:tailEnd type="none" w="med" len="med"/>
                    </a:lnR>
                    <a:lnT w="12700" cap="flat" cmpd="sng" algn="ctr">
                      <a:solidFill>
                        <a:srgbClr val="5E89B4"/>
                      </a:solidFill>
                      <a:prstDash val="solid"/>
                      <a:round/>
                      <a:headEnd type="none" w="med" len="med"/>
                      <a:tailEnd type="none" w="med" len="med"/>
                    </a:lnT>
                    <a:lnB w="12700" cap="flat" cmpd="sng" algn="ctr">
                      <a:solidFill>
                        <a:srgbClr val="5E89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en-US" sz="4400" b="0" i="0" u="none" strike="noStrike" dirty="0">
                          <a:solidFill>
                            <a:srgbClr val="000000"/>
                          </a:solidFill>
                          <a:effectLst/>
                          <a:latin typeface="Arial Narrow" charset="0"/>
                        </a:rPr>
                        <a:t>70</a:t>
                      </a:r>
                      <a:endParaRPr lang="en-US" sz="4400" dirty="0">
                        <a:effectLst/>
                      </a:endParaRPr>
                    </a:p>
                  </a:txBody>
                  <a:tcPr marT="91440" marB="91440" anchor="ctr">
                    <a:lnL w="12700" cap="flat" cmpd="sng" algn="ctr">
                      <a:solidFill>
                        <a:srgbClr val="5E89B4"/>
                      </a:solidFill>
                      <a:prstDash val="solid"/>
                      <a:round/>
                      <a:headEnd type="none" w="med" len="med"/>
                      <a:tailEnd type="none" w="med" len="med"/>
                    </a:lnL>
                    <a:lnR w="12700" cap="flat" cmpd="sng" algn="ctr">
                      <a:solidFill>
                        <a:srgbClr val="5E89B4"/>
                      </a:solidFill>
                      <a:prstDash val="solid"/>
                      <a:round/>
                      <a:headEnd type="none" w="med" len="med"/>
                      <a:tailEnd type="none" w="med" len="med"/>
                    </a:lnR>
                    <a:lnT w="12700" cap="flat" cmpd="sng" algn="ctr">
                      <a:solidFill>
                        <a:srgbClr val="5E89B4"/>
                      </a:solidFill>
                      <a:prstDash val="solid"/>
                      <a:round/>
                      <a:headEnd type="none" w="med" len="med"/>
                      <a:tailEnd type="none" w="med" len="med"/>
                    </a:lnT>
                    <a:lnB w="12700" cap="flat" cmpd="sng" algn="ctr">
                      <a:solidFill>
                        <a:srgbClr val="5E89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cs-CZ" sz="4400" b="0" i="0" u="none" strike="noStrike" dirty="0">
                          <a:solidFill>
                            <a:srgbClr val="000000"/>
                          </a:solidFill>
                          <a:effectLst/>
                          <a:latin typeface="Arial Narrow" charset="0"/>
                        </a:rPr>
                        <a:t>1994</a:t>
                      </a:r>
                      <a:endParaRPr lang="cs-CZ" sz="4400" dirty="0">
                        <a:effectLst/>
                      </a:endParaRPr>
                    </a:p>
                  </a:txBody>
                  <a:tcPr marT="91440" marB="91440" anchor="ctr">
                    <a:lnL w="12700" cap="flat" cmpd="sng" algn="ctr">
                      <a:solidFill>
                        <a:srgbClr val="5E89B4"/>
                      </a:solidFill>
                      <a:prstDash val="solid"/>
                      <a:round/>
                      <a:headEnd type="none" w="med" len="med"/>
                      <a:tailEnd type="none" w="med" len="med"/>
                    </a:lnL>
                    <a:lnR w="12700" cap="flat" cmpd="sng" algn="ctr">
                      <a:solidFill>
                        <a:srgbClr val="5E89B4"/>
                      </a:solidFill>
                      <a:prstDash val="solid"/>
                      <a:round/>
                      <a:headEnd type="none" w="med" len="med"/>
                      <a:tailEnd type="none" w="med" len="med"/>
                    </a:lnR>
                    <a:lnT w="12700" cap="flat" cmpd="sng" algn="ctr">
                      <a:solidFill>
                        <a:srgbClr val="5E89B4"/>
                      </a:solidFill>
                      <a:prstDash val="solid"/>
                      <a:round/>
                      <a:headEnd type="none" w="med" len="med"/>
                      <a:tailEnd type="none" w="med" len="med"/>
                    </a:lnT>
                    <a:lnB w="12700" cap="flat" cmpd="sng" algn="ctr">
                      <a:solidFill>
                        <a:srgbClr val="5E89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en-US" sz="4400" b="0" i="0" u="none" strike="noStrike" dirty="0">
                          <a:solidFill>
                            <a:srgbClr val="000000"/>
                          </a:solidFill>
                          <a:effectLst/>
                          <a:latin typeface="Arial Narrow" charset="0"/>
                        </a:rPr>
                        <a:t>1999</a:t>
                      </a:r>
                      <a:endParaRPr lang="en-US" sz="4400" dirty="0">
                        <a:effectLst/>
                      </a:endParaRPr>
                    </a:p>
                  </a:txBody>
                  <a:tcPr marT="91440" marB="91440" anchor="ctr">
                    <a:lnL w="12700" cap="flat" cmpd="sng" algn="ctr">
                      <a:solidFill>
                        <a:srgbClr val="5E89B4"/>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5E89B4"/>
                      </a:solidFill>
                      <a:prstDash val="solid"/>
                      <a:round/>
                      <a:headEnd type="none" w="med" len="med"/>
                      <a:tailEnd type="none" w="med" len="med"/>
                    </a:lnT>
                    <a:lnB w="12700" cap="flat" cmpd="sng" algn="ctr">
                      <a:solidFill>
                        <a:srgbClr val="5E89B4"/>
                      </a:solidFill>
                      <a:prstDash val="solid"/>
                      <a:round/>
                      <a:headEnd type="none" w="med" len="med"/>
                      <a:tailEnd type="none" w="med" len="med"/>
                    </a:lnB>
                    <a:lnTlToBr w="12700" cmpd="sng">
                      <a:noFill/>
                      <a:prstDash val="solid"/>
                    </a:lnTlToBr>
                    <a:lnBlToTr w="12700" cmpd="sng">
                      <a:noFill/>
                      <a:prstDash val="solid"/>
                    </a:lnBlToTr>
                    <a:noFill/>
                  </a:tcPr>
                </a:tc>
              </a:tr>
              <a:tr h="785124">
                <a:tc>
                  <a:txBody>
                    <a:bodyPr/>
                    <a:lstStyle/>
                    <a:p>
                      <a:pPr algn="ctr" rtl="0" fontAlgn="t">
                        <a:spcBef>
                          <a:spcPts val="0"/>
                        </a:spcBef>
                        <a:spcAft>
                          <a:spcPts val="0"/>
                        </a:spcAft>
                      </a:pPr>
                      <a:r>
                        <a:rPr lang="en-US" sz="4400" b="0" i="0" u="none" strike="noStrike" dirty="0">
                          <a:solidFill>
                            <a:srgbClr val="000000"/>
                          </a:solidFill>
                          <a:effectLst/>
                          <a:latin typeface="Arial Narrow" charset="0"/>
                        </a:rPr>
                        <a:t>Connor</a:t>
                      </a:r>
                      <a:endParaRPr lang="en-US" sz="4400" dirty="0">
                        <a:effectLst/>
                      </a:endParaRPr>
                    </a:p>
                  </a:txBody>
                  <a:tcPr marT="91440" marB="91440" anchor="ctr">
                    <a:lnL w="12700" cap="flat" cmpd="sng" algn="ctr">
                      <a:solidFill>
                        <a:schemeClr val="tx1"/>
                      </a:solidFill>
                      <a:prstDash val="solid"/>
                      <a:round/>
                      <a:headEnd type="none" w="med" len="med"/>
                      <a:tailEnd type="none" w="med" len="med"/>
                    </a:lnL>
                    <a:lnR w="12700" cap="flat" cmpd="sng" algn="ctr">
                      <a:solidFill>
                        <a:srgbClr val="5E89B4"/>
                      </a:solidFill>
                      <a:prstDash val="solid"/>
                      <a:round/>
                      <a:headEnd type="none" w="med" len="med"/>
                      <a:tailEnd type="none" w="med" len="med"/>
                    </a:lnR>
                    <a:lnT w="12700" cap="flat" cmpd="sng" algn="ctr">
                      <a:solidFill>
                        <a:srgbClr val="5E89B4"/>
                      </a:solidFill>
                      <a:prstDash val="solid"/>
                      <a:round/>
                      <a:headEnd type="none" w="med" len="med"/>
                      <a:tailEnd type="none" w="med" len="med"/>
                    </a:lnT>
                    <a:lnB w="12700" cap="flat" cmpd="sng" algn="ctr">
                      <a:solidFill>
                        <a:srgbClr val="5E89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en-US" sz="4400" b="0" i="0" u="none" strike="noStrike">
                          <a:solidFill>
                            <a:srgbClr val="000000"/>
                          </a:solidFill>
                          <a:effectLst/>
                          <a:latin typeface="Arial Narrow" charset="0"/>
                        </a:rPr>
                        <a:t>M</a:t>
                      </a:r>
                      <a:endParaRPr lang="en-US" sz="4400">
                        <a:effectLst/>
                      </a:endParaRPr>
                    </a:p>
                  </a:txBody>
                  <a:tcPr marT="91440" marB="91440" anchor="ctr">
                    <a:lnL w="12700" cap="flat" cmpd="sng" algn="ctr">
                      <a:solidFill>
                        <a:srgbClr val="5E89B4"/>
                      </a:solidFill>
                      <a:prstDash val="solid"/>
                      <a:round/>
                      <a:headEnd type="none" w="med" len="med"/>
                      <a:tailEnd type="none" w="med" len="med"/>
                    </a:lnL>
                    <a:lnR w="12700" cap="flat" cmpd="sng" algn="ctr">
                      <a:solidFill>
                        <a:srgbClr val="5E89B4"/>
                      </a:solidFill>
                      <a:prstDash val="solid"/>
                      <a:round/>
                      <a:headEnd type="none" w="med" len="med"/>
                      <a:tailEnd type="none" w="med" len="med"/>
                    </a:lnR>
                    <a:lnT w="12700" cap="flat" cmpd="sng" algn="ctr">
                      <a:solidFill>
                        <a:srgbClr val="5E89B4"/>
                      </a:solidFill>
                      <a:prstDash val="solid"/>
                      <a:round/>
                      <a:headEnd type="none" w="med" len="med"/>
                      <a:tailEnd type="none" w="med" len="med"/>
                    </a:lnT>
                    <a:lnB w="12700" cap="flat" cmpd="sng" algn="ctr">
                      <a:solidFill>
                        <a:srgbClr val="5E89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bg-BG" sz="4400" b="0" i="0" u="none" strike="noStrike" dirty="0">
                          <a:solidFill>
                            <a:srgbClr val="000000"/>
                          </a:solidFill>
                          <a:effectLst/>
                          <a:latin typeface="Arial Narrow" charset="0"/>
                        </a:rPr>
                        <a:t>07/17/1964</a:t>
                      </a:r>
                      <a:endParaRPr lang="bg-BG" sz="4400" dirty="0">
                        <a:effectLst/>
                      </a:endParaRPr>
                    </a:p>
                  </a:txBody>
                  <a:tcPr marT="91440" marB="91440" anchor="ctr">
                    <a:lnL w="12700" cap="flat" cmpd="sng" algn="ctr">
                      <a:solidFill>
                        <a:srgbClr val="5E89B4"/>
                      </a:solidFill>
                      <a:prstDash val="solid"/>
                      <a:round/>
                      <a:headEnd type="none" w="med" len="med"/>
                      <a:tailEnd type="none" w="med" len="med"/>
                    </a:lnL>
                    <a:lnR w="12700" cap="flat" cmpd="sng" algn="ctr">
                      <a:solidFill>
                        <a:srgbClr val="5E89B4"/>
                      </a:solidFill>
                      <a:prstDash val="solid"/>
                      <a:round/>
                      <a:headEnd type="none" w="med" len="med"/>
                      <a:tailEnd type="none" w="med" len="med"/>
                    </a:lnR>
                    <a:lnT w="12700" cap="flat" cmpd="sng" algn="ctr">
                      <a:solidFill>
                        <a:srgbClr val="5E89B4"/>
                      </a:solidFill>
                      <a:prstDash val="solid"/>
                      <a:round/>
                      <a:headEnd type="none" w="med" len="med"/>
                      <a:tailEnd type="none" w="med" len="med"/>
                    </a:lnT>
                    <a:lnB w="12700" cap="flat" cmpd="sng" algn="ctr">
                      <a:solidFill>
                        <a:srgbClr val="5E89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is-IS" sz="4400" b="0" i="0" u="none" strike="noStrike" dirty="0">
                          <a:solidFill>
                            <a:srgbClr val="000000"/>
                          </a:solidFill>
                          <a:effectLst/>
                          <a:latin typeface="Arial Narrow" charset="0"/>
                        </a:rPr>
                        <a:t>68</a:t>
                      </a:r>
                      <a:endParaRPr lang="is-IS" sz="4400" dirty="0">
                        <a:effectLst/>
                      </a:endParaRPr>
                    </a:p>
                  </a:txBody>
                  <a:tcPr marT="91440" marB="91440" anchor="ctr">
                    <a:lnL w="12700" cap="flat" cmpd="sng" algn="ctr">
                      <a:solidFill>
                        <a:srgbClr val="5E89B4"/>
                      </a:solidFill>
                      <a:prstDash val="solid"/>
                      <a:round/>
                      <a:headEnd type="none" w="med" len="med"/>
                      <a:tailEnd type="none" w="med" len="med"/>
                    </a:lnL>
                    <a:lnR w="12700" cap="flat" cmpd="sng" algn="ctr">
                      <a:solidFill>
                        <a:srgbClr val="5E89B4"/>
                      </a:solidFill>
                      <a:prstDash val="solid"/>
                      <a:round/>
                      <a:headEnd type="none" w="med" len="med"/>
                      <a:tailEnd type="none" w="med" len="med"/>
                    </a:lnR>
                    <a:lnT w="12700" cap="flat" cmpd="sng" algn="ctr">
                      <a:solidFill>
                        <a:srgbClr val="5E89B4"/>
                      </a:solidFill>
                      <a:prstDash val="solid"/>
                      <a:round/>
                      <a:headEnd type="none" w="med" len="med"/>
                      <a:tailEnd type="none" w="med" len="med"/>
                    </a:lnT>
                    <a:lnB w="12700" cap="flat" cmpd="sng" algn="ctr">
                      <a:solidFill>
                        <a:srgbClr val="5E89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en-US" sz="4400" b="0" i="0" u="none" strike="noStrike" dirty="0">
                          <a:solidFill>
                            <a:srgbClr val="000000"/>
                          </a:solidFill>
                          <a:effectLst/>
                          <a:latin typeface="Arial Narrow" charset="0"/>
                        </a:rPr>
                        <a:t>1988</a:t>
                      </a:r>
                      <a:endParaRPr lang="en-US" sz="4400" dirty="0">
                        <a:effectLst/>
                      </a:endParaRPr>
                    </a:p>
                  </a:txBody>
                  <a:tcPr marT="91440" marB="91440" anchor="ctr">
                    <a:lnL w="12700" cap="flat" cmpd="sng" algn="ctr">
                      <a:solidFill>
                        <a:srgbClr val="5E89B4"/>
                      </a:solidFill>
                      <a:prstDash val="solid"/>
                      <a:round/>
                      <a:headEnd type="none" w="med" len="med"/>
                      <a:tailEnd type="none" w="med" len="med"/>
                    </a:lnL>
                    <a:lnR w="12700" cap="flat" cmpd="sng" algn="ctr">
                      <a:solidFill>
                        <a:srgbClr val="5E89B4"/>
                      </a:solidFill>
                      <a:prstDash val="solid"/>
                      <a:round/>
                      <a:headEnd type="none" w="med" len="med"/>
                      <a:tailEnd type="none" w="med" len="med"/>
                    </a:lnR>
                    <a:lnT w="12700" cap="flat" cmpd="sng" algn="ctr">
                      <a:solidFill>
                        <a:srgbClr val="5E89B4"/>
                      </a:solidFill>
                      <a:prstDash val="solid"/>
                      <a:round/>
                      <a:headEnd type="none" w="med" len="med"/>
                      <a:tailEnd type="none" w="med" len="med"/>
                    </a:lnT>
                    <a:lnB w="12700" cap="flat" cmpd="sng" algn="ctr">
                      <a:solidFill>
                        <a:srgbClr val="5E89B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is-IS" sz="4400" b="0" i="0" u="none" strike="noStrike" dirty="0">
                          <a:solidFill>
                            <a:srgbClr val="000000"/>
                          </a:solidFill>
                          <a:effectLst/>
                          <a:latin typeface="Arial Narrow" charset="0"/>
                        </a:rPr>
                        <a:t>1992</a:t>
                      </a:r>
                      <a:endParaRPr lang="is-IS" sz="4400" dirty="0">
                        <a:effectLst/>
                      </a:endParaRPr>
                    </a:p>
                  </a:txBody>
                  <a:tcPr marT="91440" marB="91440" anchor="ctr">
                    <a:lnL w="12700" cap="flat" cmpd="sng" algn="ctr">
                      <a:solidFill>
                        <a:srgbClr val="5E89B4"/>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5E89B4"/>
                      </a:solidFill>
                      <a:prstDash val="solid"/>
                      <a:round/>
                      <a:headEnd type="none" w="med" len="med"/>
                      <a:tailEnd type="none" w="med" len="med"/>
                    </a:lnT>
                    <a:lnB w="12700" cap="flat" cmpd="sng" algn="ctr">
                      <a:solidFill>
                        <a:srgbClr val="5E89B4"/>
                      </a:solidFill>
                      <a:prstDash val="solid"/>
                      <a:round/>
                      <a:headEnd type="none" w="med" len="med"/>
                      <a:tailEnd type="none" w="med" len="med"/>
                    </a:lnB>
                    <a:lnTlToBr w="12700" cmpd="sng">
                      <a:noFill/>
                      <a:prstDash val="solid"/>
                    </a:lnTlToBr>
                    <a:lnBlToTr w="12700" cmpd="sng">
                      <a:noFill/>
                      <a:prstDash val="solid"/>
                    </a:lnBlToTr>
                    <a:noFill/>
                  </a:tcPr>
                </a:tc>
              </a:tr>
              <a:tr h="785124">
                <a:tc>
                  <a:txBody>
                    <a:bodyPr/>
                    <a:lstStyle/>
                    <a:p>
                      <a:pPr algn="ctr" rtl="0" fontAlgn="t">
                        <a:spcBef>
                          <a:spcPts val="0"/>
                        </a:spcBef>
                        <a:spcAft>
                          <a:spcPts val="0"/>
                        </a:spcAft>
                      </a:pPr>
                      <a:r>
                        <a:rPr lang="en-US" sz="4400" b="0" i="0" u="none" strike="noStrike">
                          <a:solidFill>
                            <a:srgbClr val="000000"/>
                          </a:solidFill>
                          <a:effectLst/>
                          <a:latin typeface="Arial Narrow" charset="0"/>
                        </a:rPr>
                        <a:t>Danielle</a:t>
                      </a:r>
                      <a:endParaRPr lang="en-US" sz="4400">
                        <a:effectLst/>
                      </a:endParaRPr>
                    </a:p>
                  </a:txBody>
                  <a:tcPr marT="91440" marB="91440" anchor="ctr">
                    <a:lnL w="12700" cap="flat" cmpd="sng" algn="ctr">
                      <a:solidFill>
                        <a:schemeClr val="tx1"/>
                      </a:solidFill>
                      <a:prstDash val="solid"/>
                      <a:round/>
                      <a:headEnd type="none" w="med" len="med"/>
                      <a:tailEnd type="none" w="med" len="med"/>
                    </a:lnL>
                    <a:lnR w="12700" cap="flat" cmpd="sng" algn="ctr">
                      <a:solidFill>
                        <a:srgbClr val="5E89B4"/>
                      </a:solidFill>
                      <a:prstDash val="solid"/>
                      <a:round/>
                      <a:headEnd type="none" w="med" len="med"/>
                      <a:tailEnd type="none" w="med" len="med"/>
                    </a:lnR>
                    <a:lnT w="12700" cap="flat" cmpd="sng" algn="ctr">
                      <a:solidFill>
                        <a:srgbClr val="5E89B4"/>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en-US" sz="4400" b="0" i="0" u="none" strike="noStrike">
                          <a:solidFill>
                            <a:srgbClr val="000000"/>
                          </a:solidFill>
                          <a:effectLst/>
                          <a:latin typeface="Arial Narrow" charset="0"/>
                        </a:rPr>
                        <a:t>F</a:t>
                      </a:r>
                      <a:endParaRPr lang="en-US" sz="4400">
                        <a:effectLst/>
                      </a:endParaRPr>
                    </a:p>
                  </a:txBody>
                  <a:tcPr marT="91440" marB="91440" anchor="ctr">
                    <a:lnL w="12700" cap="flat" cmpd="sng" algn="ctr">
                      <a:solidFill>
                        <a:srgbClr val="5E89B4"/>
                      </a:solidFill>
                      <a:prstDash val="solid"/>
                      <a:round/>
                      <a:headEnd type="none" w="med" len="med"/>
                      <a:tailEnd type="none" w="med" len="med"/>
                    </a:lnL>
                    <a:lnR w="12700" cap="flat" cmpd="sng" algn="ctr">
                      <a:solidFill>
                        <a:srgbClr val="5E89B4"/>
                      </a:solidFill>
                      <a:prstDash val="solid"/>
                      <a:round/>
                      <a:headEnd type="none" w="med" len="med"/>
                      <a:tailEnd type="none" w="med" len="med"/>
                    </a:lnR>
                    <a:lnT w="12700" cap="flat" cmpd="sng" algn="ctr">
                      <a:solidFill>
                        <a:srgbClr val="5E89B4"/>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bg-BG" sz="4400" b="0" i="0" u="none" strike="noStrike" dirty="0">
                          <a:solidFill>
                            <a:srgbClr val="000000"/>
                          </a:solidFill>
                          <a:effectLst/>
                          <a:latin typeface="Arial Narrow" charset="0"/>
                        </a:rPr>
                        <a:t>10/22/1970</a:t>
                      </a:r>
                      <a:endParaRPr lang="bg-BG" sz="4400" dirty="0">
                        <a:effectLst/>
                      </a:endParaRPr>
                    </a:p>
                  </a:txBody>
                  <a:tcPr marT="91440" marB="91440" anchor="ctr">
                    <a:lnL w="12700" cap="flat" cmpd="sng" algn="ctr">
                      <a:solidFill>
                        <a:srgbClr val="5E89B4"/>
                      </a:solidFill>
                      <a:prstDash val="solid"/>
                      <a:round/>
                      <a:headEnd type="none" w="med" len="med"/>
                      <a:tailEnd type="none" w="med" len="med"/>
                    </a:lnL>
                    <a:lnR w="12700" cap="flat" cmpd="sng" algn="ctr">
                      <a:solidFill>
                        <a:srgbClr val="5E89B4"/>
                      </a:solidFill>
                      <a:prstDash val="solid"/>
                      <a:round/>
                      <a:headEnd type="none" w="med" len="med"/>
                      <a:tailEnd type="none" w="med" len="med"/>
                    </a:lnR>
                    <a:lnT w="12700" cap="flat" cmpd="sng" algn="ctr">
                      <a:solidFill>
                        <a:srgbClr val="5E89B4"/>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is-IS" sz="4400" b="0" i="0" u="none" strike="noStrike">
                          <a:solidFill>
                            <a:srgbClr val="000000"/>
                          </a:solidFill>
                          <a:effectLst/>
                          <a:latin typeface="Arial Narrow" charset="0"/>
                        </a:rPr>
                        <a:t>67</a:t>
                      </a:r>
                      <a:endParaRPr lang="is-IS" sz="4400">
                        <a:effectLst/>
                      </a:endParaRPr>
                    </a:p>
                  </a:txBody>
                  <a:tcPr marT="91440" marB="91440" anchor="ctr">
                    <a:lnL w="12700" cap="flat" cmpd="sng" algn="ctr">
                      <a:solidFill>
                        <a:srgbClr val="5E89B4"/>
                      </a:solidFill>
                      <a:prstDash val="solid"/>
                      <a:round/>
                      <a:headEnd type="none" w="med" len="med"/>
                      <a:tailEnd type="none" w="med" len="med"/>
                    </a:lnL>
                    <a:lnR w="12700" cap="flat" cmpd="sng" algn="ctr">
                      <a:solidFill>
                        <a:srgbClr val="5E89B4"/>
                      </a:solidFill>
                      <a:prstDash val="solid"/>
                      <a:round/>
                      <a:headEnd type="none" w="med" len="med"/>
                      <a:tailEnd type="none" w="med" len="med"/>
                    </a:lnR>
                    <a:lnT w="12700" cap="flat" cmpd="sng" algn="ctr">
                      <a:solidFill>
                        <a:srgbClr val="5E89B4"/>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cs-CZ" sz="4400" b="0" i="0" u="none" strike="noStrike" dirty="0">
                          <a:solidFill>
                            <a:srgbClr val="000000"/>
                          </a:solidFill>
                          <a:effectLst/>
                          <a:latin typeface="Arial Narrow" charset="0"/>
                        </a:rPr>
                        <a:t>1997</a:t>
                      </a:r>
                      <a:endParaRPr lang="cs-CZ" sz="4400" dirty="0">
                        <a:effectLst/>
                      </a:endParaRPr>
                    </a:p>
                  </a:txBody>
                  <a:tcPr marT="91440" marB="91440" anchor="ctr">
                    <a:lnL w="12700" cap="flat" cmpd="sng" algn="ctr">
                      <a:solidFill>
                        <a:srgbClr val="5E89B4"/>
                      </a:solidFill>
                      <a:prstDash val="solid"/>
                      <a:round/>
                      <a:headEnd type="none" w="med" len="med"/>
                      <a:tailEnd type="none" w="med" len="med"/>
                    </a:lnL>
                    <a:lnR w="12700" cap="flat" cmpd="sng" algn="ctr">
                      <a:solidFill>
                        <a:srgbClr val="5E89B4"/>
                      </a:solidFill>
                      <a:prstDash val="solid"/>
                      <a:round/>
                      <a:headEnd type="none" w="med" len="med"/>
                      <a:tailEnd type="none" w="med" len="med"/>
                    </a:lnR>
                    <a:lnT w="12700" cap="flat" cmpd="sng" algn="ctr">
                      <a:solidFill>
                        <a:srgbClr val="5E89B4"/>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spcBef>
                          <a:spcPts val="0"/>
                        </a:spcBef>
                        <a:spcAft>
                          <a:spcPts val="0"/>
                        </a:spcAft>
                      </a:pPr>
                      <a:r>
                        <a:rPr lang="is-IS" sz="4400" b="0" i="0" u="none" strike="noStrike" dirty="0">
                          <a:solidFill>
                            <a:srgbClr val="000000"/>
                          </a:solidFill>
                          <a:effectLst/>
                          <a:latin typeface="Arial Narrow" charset="0"/>
                        </a:rPr>
                        <a:t>2005</a:t>
                      </a:r>
                      <a:endParaRPr lang="is-IS" sz="4400" dirty="0">
                        <a:effectLst/>
                      </a:endParaRPr>
                    </a:p>
                  </a:txBody>
                  <a:tcPr marT="91440" marB="91440" anchor="ctr">
                    <a:lnL w="12700" cap="flat" cmpd="sng" algn="ctr">
                      <a:solidFill>
                        <a:srgbClr val="5E89B4"/>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5E89B4"/>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5" name="TextBox 14"/>
          <p:cNvSpPr txBox="1"/>
          <p:nvPr/>
        </p:nvSpPr>
        <p:spPr>
          <a:xfrm>
            <a:off x="16015569" y="18988851"/>
            <a:ext cx="17586035" cy="4809941"/>
          </a:xfrm>
          <a:prstGeom prst="rect">
            <a:avLst/>
          </a:prstGeom>
          <a:noFill/>
          <a:ln w="120650">
            <a:solidFill>
              <a:srgbClr val="5E89B4"/>
            </a:solidFill>
          </a:ln>
        </p:spPr>
        <p:txBody>
          <a:bodyPr wrap="square" rtlCol="0">
            <a:spAutoFit/>
          </a:bodyPr>
          <a:lstStyle/>
          <a:p>
            <a:endParaRPr lang="en-US" dirty="0"/>
          </a:p>
        </p:txBody>
      </p:sp>
      <p:pic>
        <p:nvPicPr>
          <p:cNvPr id="18" name="Picture 17" descr="The “junk” items here are the people icons that were added to the graph. These icons represent the flow of people migrating into Arlington County from surrounding areas in 2012, but those values are also represented numerically in the same view. This reveals that, although the number of people coming from DC is more than 13 times the amount of people coming from Prince Georges County, there are only 4 person icons to represent that difference. This misleads the viewer. Better options would be to remove the people and make the numbers more prominent, or to have a legend indicating how many people each person icon represents, and have the appropriate number of icons for each region.   " title="Chart junk"/>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509767" y="33747621"/>
            <a:ext cx="8597643" cy="6634167"/>
          </a:xfrm>
          <a:prstGeom prst="rect">
            <a:avLst/>
          </a:prstGeom>
          <a:ln w="47625">
            <a:solidFill>
              <a:srgbClr val="5E89B4"/>
            </a:solidFill>
          </a:ln>
        </p:spPr>
      </p:pic>
      <p:sp>
        <p:nvSpPr>
          <p:cNvPr id="20" name="Oval 19"/>
          <p:cNvSpPr/>
          <p:nvPr/>
        </p:nvSpPr>
        <p:spPr>
          <a:xfrm>
            <a:off x="13049373" y="37064705"/>
            <a:ext cx="182880" cy="182880"/>
          </a:xfrm>
          <a:prstGeom prst="ellipse">
            <a:avLst/>
          </a:prstGeom>
          <a:solidFill>
            <a:srgbClr val="5E89B4"/>
          </a:solidFill>
          <a:ln>
            <a:solidFill>
              <a:srgbClr val="5E89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Shape 477"/>
          <p:cNvPicPr preferRelativeResize="0"/>
          <p:nvPr/>
        </p:nvPicPr>
        <p:blipFill rotWithShape="1">
          <a:blip r:embed="rId8">
            <a:alphaModFix/>
          </a:blip>
          <a:srcRect/>
          <a:stretch/>
        </p:blipFill>
        <p:spPr>
          <a:xfrm>
            <a:off x="19225420" y="25121820"/>
            <a:ext cx="11166335" cy="7183874"/>
          </a:xfrm>
          <a:prstGeom prst="rect">
            <a:avLst/>
          </a:prstGeom>
          <a:noFill/>
          <a:ln>
            <a:noFill/>
          </a:ln>
        </p:spPr>
      </p:pic>
      <p:sp>
        <p:nvSpPr>
          <p:cNvPr id="60" name="Oval 59"/>
          <p:cNvSpPr/>
          <p:nvPr/>
        </p:nvSpPr>
        <p:spPr>
          <a:xfrm>
            <a:off x="18173104" y="12502310"/>
            <a:ext cx="4936046" cy="4927328"/>
          </a:xfrm>
          <a:prstGeom prst="ellipse">
            <a:avLst/>
          </a:prstGeom>
          <a:noFill/>
          <a:ln w="114300">
            <a:solidFill>
              <a:srgbClr val="5E89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19225420" y="13242954"/>
            <a:ext cx="3717897" cy="3153867"/>
          </a:xfrm>
          <a:prstGeom prst="rect">
            <a:avLst/>
          </a:prstGeom>
          <a:noFill/>
        </p:spPr>
        <p:txBody>
          <a:bodyPr wrap="square" rtlCol="0">
            <a:spAutoFit/>
          </a:bodyPr>
          <a:lstStyle/>
          <a:p>
            <a:r>
              <a:rPr lang="en-US" sz="19900" b="1" spc="600" dirty="0" smtClean="0">
                <a:solidFill>
                  <a:srgbClr val="5E89B4"/>
                </a:solidFill>
                <a:latin typeface="Arial Narrow" charset="0"/>
                <a:ea typeface="Arial Narrow" charset="0"/>
                <a:cs typeface="Arial Narrow" charset="0"/>
              </a:rPr>
              <a:t>Aa</a:t>
            </a:r>
            <a:endParaRPr lang="en-US" sz="19900" b="1" spc="600" dirty="0">
              <a:solidFill>
                <a:srgbClr val="5E89B4"/>
              </a:solidFill>
              <a:latin typeface="Arial Narrow" charset="0"/>
              <a:ea typeface="Arial Narrow" charset="0"/>
              <a:cs typeface="Arial Narrow" charset="0"/>
            </a:endParaRPr>
          </a:p>
        </p:txBody>
      </p:sp>
      <p:sp>
        <p:nvSpPr>
          <p:cNvPr id="62" name="Oval 61"/>
          <p:cNvSpPr/>
          <p:nvPr/>
        </p:nvSpPr>
        <p:spPr>
          <a:xfrm>
            <a:off x="25430990" y="12579701"/>
            <a:ext cx="4936046" cy="4927328"/>
          </a:xfrm>
          <a:prstGeom prst="ellipse">
            <a:avLst/>
          </a:prstGeom>
          <a:solidFill>
            <a:schemeClr val="bg2"/>
          </a:solidFill>
          <a:ln w="1143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25662553" y="13501424"/>
            <a:ext cx="4472920" cy="2985433"/>
          </a:xfrm>
          <a:prstGeom prst="rect">
            <a:avLst/>
          </a:prstGeom>
          <a:noFill/>
        </p:spPr>
        <p:txBody>
          <a:bodyPr wrap="square" rtlCol="0">
            <a:spAutoFit/>
          </a:bodyPr>
          <a:lstStyle/>
          <a:p>
            <a:r>
              <a:rPr lang="en-US" sz="18800" spc="600" dirty="0" smtClean="0">
                <a:solidFill>
                  <a:srgbClr val="8EFA00"/>
                </a:solidFill>
                <a:latin typeface="American Typewriter" charset="0"/>
                <a:ea typeface="American Typewriter" charset="0"/>
                <a:cs typeface="American Typewriter" charset="0"/>
              </a:rPr>
              <a:t> </a:t>
            </a:r>
            <a:r>
              <a:rPr lang="en-US" sz="18800" spc="300" dirty="0" smtClean="0">
                <a:solidFill>
                  <a:srgbClr val="8EFA00"/>
                </a:solidFill>
                <a:latin typeface="American Typewriter" charset="0"/>
                <a:ea typeface="American Typewriter" charset="0"/>
                <a:cs typeface="American Typewriter" charset="0"/>
              </a:rPr>
              <a:t>Aa</a:t>
            </a:r>
            <a:endParaRPr lang="en-US" sz="18800" spc="300" dirty="0">
              <a:solidFill>
                <a:srgbClr val="8EFA00"/>
              </a:solidFill>
              <a:latin typeface="American Typewriter" charset="0"/>
              <a:ea typeface="American Typewriter" charset="0"/>
              <a:cs typeface="American Typewriter" charset="0"/>
            </a:endParaRPr>
          </a:p>
        </p:txBody>
      </p:sp>
    </p:spTree>
    <p:extLst>
      <p:ext uri="{BB962C8B-B14F-4D97-AF65-F5344CB8AC3E}">
        <p14:creationId xmlns:p14="http://schemas.microsoft.com/office/powerpoint/2010/main" val="14520094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632</TotalTime>
  <Words>329</Words>
  <Application>Microsoft Macintosh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American Typewriter</vt:lpstr>
      <vt:lpstr>Blanch Caps</vt:lpstr>
      <vt:lpstr>Calibri</vt:lpstr>
      <vt:lpstr>Calibri Light</vt:lpstr>
      <vt:lpstr>Raleway</vt:lpstr>
      <vt:lpstr>Raleway Medium</vt:lpstr>
      <vt:lpstr>Arial</vt:lpstr>
      <vt:lpstr>Arial Narrow</vt:lpstr>
      <vt:lpstr>Office Theme</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Arnsbarger, Madison</cp:lastModifiedBy>
  <cp:revision>25</cp:revision>
  <dcterms:created xsi:type="dcterms:W3CDTF">2016-07-05T19:56:53Z</dcterms:created>
  <dcterms:modified xsi:type="dcterms:W3CDTF">2016-07-13T20:24:24Z</dcterms:modified>
</cp:coreProperties>
</file>